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4" r:id="rId7"/>
    <p:sldId id="265" r:id="rId8"/>
    <p:sldId id="266" r:id="rId9"/>
    <p:sldId id="267" r:id="rId10"/>
    <p:sldId id="268" r:id="rId11"/>
    <p:sldId id="270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mfortaa" pitchFamily="2" charset="0"/>
      <p:regular r:id="rId18"/>
      <p:bold r:id="rId19"/>
    </p:embeddedFont>
    <p:embeddedFont>
      <p:font typeface="Comic Sans MS" panose="030F0902030302020204" pitchFamily="66" charset="0"/>
      <p:regular r:id="rId20"/>
    </p:embeddedFont>
    <p:embeddedFont>
      <p:font typeface="Gill Sans" panose="020B0502020104020203" pitchFamily="34" charset="-79"/>
      <p:regular r:id="rId21"/>
      <p:bold r:id="rId22"/>
    </p:embeddedFont>
    <p:embeddedFont>
      <p:font typeface="Lato" panose="020F0502020204030203" pitchFamily="34" charset="77"/>
      <p:regular r:id="rId23"/>
      <p:bold r:id="rId24"/>
      <p:italic r:id="rId25"/>
      <p:boldItalic r:id="rId26"/>
    </p:embeddedFont>
    <p:embeddedFont>
      <p:font typeface="Merriweather" pitchFamily="2" charset="77"/>
      <p:regular r:id="rId27"/>
      <p:bold r:id="rId28"/>
      <p:italic r:id="rId29"/>
      <p:boldItalic r:id="rId30"/>
    </p:embeddedFont>
    <p:embeddedFont>
      <p:font typeface="Montserrat" pitchFamily="2" charset="77"/>
      <p:regular r:id="rId31"/>
      <p:bold r:id="rId32"/>
      <p:italic r:id="rId33"/>
      <p:boldItalic r:id="rId34"/>
    </p:embeddedFont>
    <p:embeddedFont>
      <p:font typeface="Oswald" pitchFamily="2" charset="77"/>
      <p:regular r:id="rId35"/>
      <p:bold r:id="rId36"/>
    </p:embeddedFont>
    <p:embeddedFont>
      <p:font typeface="Playfair Display" pitchFamily="2" charset="77"/>
      <p:regular r:id="rId37"/>
      <p:bold r:id="rId38"/>
      <p:italic r:id="rId39"/>
      <p:boldItalic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7"/>
  </p:normalViewPr>
  <p:slideViewPr>
    <p:cSldViewPr snapToGrid="0">
      <p:cViewPr varScale="1">
        <p:scale>
          <a:sx n="147" d="100"/>
          <a:sy n="147" d="100"/>
        </p:scale>
        <p:origin x="64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font" Target="fonts/font26.fntdata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font" Target="fonts/font29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font" Target="fonts/font27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4" Type="http://schemas.openxmlformats.org/officeDocument/2006/relationships/font" Target="fonts/font3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43" Type="http://schemas.openxmlformats.org/officeDocument/2006/relationships/font" Target="fonts/font30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Relationship Id="rId46" Type="http://schemas.openxmlformats.org/officeDocument/2006/relationships/viewProps" Target="viewProps.xml"/><Relationship Id="rId20" Type="http://schemas.openxmlformats.org/officeDocument/2006/relationships/font" Target="fonts/font7.fntdata"/><Relationship Id="rId41" Type="http://schemas.openxmlformats.org/officeDocument/2006/relationships/font" Target="fonts/font28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c668b4bb3_2_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cc668b4bb3_2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c668b4bb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cc668b4bb3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c668b4bb3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cc668b4bb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c668b4bb3_2_2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cc668b4bb3_2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c668b4bb3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cc668b4bb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c668b4bb3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c668b4bb3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c668b4bb3_2_2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cc668b4bb3_2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c668b4bb3_2_3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cc668b4bb3_2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c668b4bb3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cc668b4bb3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cc668b4bb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cc668b4bb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">
  <p:cSld name="1_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5999561" y="788663"/>
            <a:ext cx="2674200" cy="17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>
            <a:spLocks noGrp="1"/>
          </p:cNvSpPr>
          <p:nvPr>
            <p:ph type="pic" idx="2"/>
          </p:nvPr>
        </p:nvSpPr>
        <p:spPr>
          <a:xfrm>
            <a:off x="0" y="0"/>
            <a:ext cx="55893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5999560" y="333954"/>
            <a:ext cx="270000" cy="27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58" name="Google Shape;58;p13"/>
          <p:cNvGrpSpPr/>
          <p:nvPr/>
        </p:nvGrpSpPr>
        <p:grpSpPr>
          <a:xfrm rot="5400000">
            <a:off x="8126717" y="4125632"/>
            <a:ext cx="621179" cy="620372"/>
            <a:chOff x="10462655" y="1408306"/>
            <a:chExt cx="828239" cy="827163"/>
          </a:xfrm>
        </p:grpSpPr>
        <p:sp>
          <p:nvSpPr>
            <p:cNvPr id="59" name="Google Shape;59;p13"/>
            <p:cNvSpPr/>
            <p:nvPr/>
          </p:nvSpPr>
          <p:spPr>
            <a:xfrm rot="8100000">
              <a:off x="10608755" y="1507728"/>
              <a:ext cx="538391" cy="629592"/>
            </a:xfrm>
            <a:custGeom>
              <a:avLst/>
              <a:gdLst/>
              <a:ahLst/>
              <a:cxnLst/>
              <a:rect l="l" t="t" r="r" b="b"/>
              <a:pathLst>
                <a:path w="1080000" h="1262947" extrusionOk="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0" name="Google Shape;60;p13"/>
            <p:cNvSpPr/>
            <p:nvPr/>
          </p:nvSpPr>
          <p:spPr>
            <a:xfrm rot="-8100000">
              <a:off x="10614089" y="1424612"/>
              <a:ext cx="269832" cy="540088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5999560" y="2676525"/>
            <a:ext cx="2674200" cy="12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1pPr>
            <a:lvl2pPr marL="914400" lvl="1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marL="1371600" lvl="2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3pPr>
            <a:lvl4pPr marL="1828800" lvl="3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4pPr>
            <a:lvl5pPr marL="228600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5pPr>
            <a:lvl6pPr marL="274320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Section break">
  <p:cSld name="4_Section break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0" y="4330297"/>
            <a:ext cx="9144000" cy="813300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28000">
                <a:srgbClr val="1B192E">
                  <a:alpha val="0"/>
                </a:srgbClr>
              </a:gs>
              <a:gs pos="9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5" name="Google Shape;65;p14"/>
          <p:cNvSpPr/>
          <p:nvPr/>
        </p:nvSpPr>
        <p:spPr>
          <a:xfrm rot="10800000">
            <a:off x="0" y="-4"/>
            <a:ext cx="6750000" cy="5143500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/>
          </p:nvPr>
        </p:nvSpPr>
        <p:spPr>
          <a:xfrm>
            <a:off x="413147" y="411956"/>
            <a:ext cx="4077900" cy="22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1"/>
          </p:nvPr>
        </p:nvSpPr>
        <p:spPr>
          <a:xfrm>
            <a:off x="413147" y="2862543"/>
            <a:ext cx="4077900" cy="16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lvl="1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lvl="2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lvl="3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lvl="4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lvl="6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lvl="7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lvl="8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hart Table Timeline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5"/>
          <p:cNvGrpSpPr/>
          <p:nvPr/>
        </p:nvGrpSpPr>
        <p:grpSpPr>
          <a:xfrm>
            <a:off x="270994" y="3989458"/>
            <a:ext cx="775191" cy="775191"/>
            <a:chOff x="10238297" y="1433356"/>
            <a:chExt cx="1033588" cy="1033588"/>
          </a:xfrm>
        </p:grpSpPr>
        <p:sp>
          <p:nvSpPr>
            <p:cNvPr id="70" name="Google Shape;70;p15"/>
            <p:cNvSpPr/>
            <p:nvPr/>
          </p:nvSpPr>
          <p:spPr>
            <a:xfrm rot="-8100000">
              <a:off x="10266523" y="1740761"/>
              <a:ext cx="930609" cy="465304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1" name="Google Shape;71;p15"/>
            <p:cNvSpPr/>
            <p:nvPr/>
          </p:nvSpPr>
          <p:spPr>
            <a:xfrm rot="-2700000">
              <a:off x="11115586" y="1939365"/>
              <a:ext cx="53457" cy="23334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 rot="-2700000">
              <a:off x="10625073" y="1448852"/>
              <a:ext cx="53457" cy="23334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3" name="Google Shape;73;p15"/>
            <p:cNvSpPr/>
            <p:nvPr/>
          </p:nvSpPr>
          <p:spPr>
            <a:xfrm rot="-8100000">
              <a:off x="10289787" y="1684597"/>
              <a:ext cx="930609" cy="531105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200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413147" y="411956"/>
            <a:ext cx="8318700" cy="9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lay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413147" y="1584899"/>
            <a:ext cx="8317800" cy="29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dt" idx="10"/>
          </p:nvPr>
        </p:nvSpPr>
        <p:spPr>
          <a:xfrm>
            <a:off x="413147" y="4880409"/>
            <a:ext cx="1971600" cy="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ftr" idx="11"/>
          </p:nvPr>
        </p:nvSpPr>
        <p:spPr>
          <a:xfrm>
            <a:off x="2519363" y="4880409"/>
            <a:ext cx="4784400" cy="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ldNum" idx="12"/>
          </p:nvPr>
        </p:nvSpPr>
        <p:spPr>
          <a:xfrm>
            <a:off x="7461647" y="4880409"/>
            <a:ext cx="1269300" cy="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Summary">
  <p:cSld name="12_Summar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413147" y="3381375"/>
            <a:ext cx="3375300" cy="11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832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946808" y="3381375"/>
            <a:ext cx="4666200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1pPr>
            <a:lvl2pPr marL="914400" lvl="1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dt" idx="10"/>
          </p:nvPr>
        </p:nvSpPr>
        <p:spPr>
          <a:xfrm>
            <a:off x="413147" y="4880409"/>
            <a:ext cx="1971600" cy="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ftr" idx="11"/>
          </p:nvPr>
        </p:nvSpPr>
        <p:spPr>
          <a:xfrm>
            <a:off x="2519363" y="4880409"/>
            <a:ext cx="4784400" cy="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sldNum" idx="12"/>
          </p:nvPr>
        </p:nvSpPr>
        <p:spPr>
          <a:xfrm>
            <a:off x="7461647" y="4880409"/>
            <a:ext cx="1269300" cy="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919330" y="2889169"/>
            <a:ext cx="270000" cy="27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Closing">
  <p:cSld name="13_Closing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ctrTitle"/>
          </p:nvPr>
        </p:nvSpPr>
        <p:spPr>
          <a:xfrm>
            <a:off x="413147" y="411956"/>
            <a:ext cx="4077900" cy="22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1"/>
          </p:nvPr>
        </p:nvSpPr>
        <p:spPr>
          <a:xfrm>
            <a:off x="413147" y="2870708"/>
            <a:ext cx="4077900" cy="16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lvl="1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lvl="2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lvl="3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lvl="4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lvl="6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lvl="7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lvl="8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>
            <a:spLocks noGrp="1"/>
          </p:cNvSpPr>
          <p:nvPr>
            <p:ph type="pic" idx="2"/>
          </p:nvPr>
        </p:nvSpPr>
        <p:spPr>
          <a:xfrm>
            <a:off x="4917186" y="411480"/>
            <a:ext cx="3813000" cy="2160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91" name="Google Shape;91;p17"/>
          <p:cNvSpPr>
            <a:spLocks noGrp="1"/>
          </p:cNvSpPr>
          <p:nvPr>
            <p:ph type="pic" idx="3"/>
          </p:nvPr>
        </p:nvSpPr>
        <p:spPr>
          <a:xfrm>
            <a:off x="4917186" y="2571750"/>
            <a:ext cx="3813000" cy="2160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grpSp>
        <p:nvGrpSpPr>
          <p:cNvPr id="92" name="Google Shape;92;p17"/>
          <p:cNvGrpSpPr/>
          <p:nvPr/>
        </p:nvGrpSpPr>
        <p:grpSpPr>
          <a:xfrm>
            <a:off x="8272569" y="-160296"/>
            <a:ext cx="1282313" cy="1280077"/>
            <a:chOff x="11030092" y="-213729"/>
            <a:chExt cx="1709751" cy="1706769"/>
          </a:xfrm>
        </p:grpSpPr>
        <p:sp>
          <p:nvSpPr>
            <p:cNvPr id="93" name="Google Shape;93;p17"/>
            <p:cNvSpPr/>
            <p:nvPr/>
          </p:nvSpPr>
          <p:spPr>
            <a:xfrm rot="-2700000">
              <a:off x="11161420" y="125060"/>
              <a:ext cx="1342421" cy="927500"/>
            </a:xfrm>
            <a:custGeom>
              <a:avLst/>
              <a:gdLst/>
              <a:ahLst/>
              <a:cxnLst/>
              <a:rect l="l" t="t" r="r" b="b"/>
              <a:pathLst>
                <a:path w="1341675" h="926985" extrusionOk="0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4" name="Google Shape;94;p17"/>
            <p:cNvSpPr/>
            <p:nvPr/>
          </p:nvSpPr>
          <p:spPr>
            <a:xfrm rot="2700000">
              <a:off x="11798445" y="994116"/>
              <a:ext cx="106915" cy="46669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5" name="Google Shape;95;p17"/>
            <p:cNvSpPr/>
            <p:nvPr/>
          </p:nvSpPr>
          <p:spPr>
            <a:xfrm rot="-2700000">
              <a:off x="11228686" y="129232"/>
              <a:ext cx="1338199" cy="1043501"/>
            </a:xfrm>
            <a:custGeom>
              <a:avLst/>
              <a:gdLst/>
              <a:ahLst/>
              <a:cxnLst/>
              <a:rect l="l" t="t" r="r" b="b"/>
              <a:pathLst>
                <a:path w="1337455" h="1042921" extrusionOk="0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96" name="Google Shape;96;p17"/>
          <p:cNvGrpSpPr/>
          <p:nvPr/>
        </p:nvGrpSpPr>
        <p:grpSpPr>
          <a:xfrm>
            <a:off x="433333" y="4134005"/>
            <a:ext cx="621179" cy="620372"/>
            <a:chOff x="10462655" y="1408306"/>
            <a:chExt cx="828239" cy="827163"/>
          </a:xfrm>
        </p:grpSpPr>
        <p:sp>
          <p:nvSpPr>
            <p:cNvPr id="97" name="Google Shape;97;p17"/>
            <p:cNvSpPr/>
            <p:nvPr/>
          </p:nvSpPr>
          <p:spPr>
            <a:xfrm rot="8100000">
              <a:off x="10608755" y="1507728"/>
              <a:ext cx="538391" cy="629592"/>
            </a:xfrm>
            <a:custGeom>
              <a:avLst/>
              <a:gdLst/>
              <a:ahLst/>
              <a:cxnLst/>
              <a:rect l="l" t="t" r="r" b="b"/>
              <a:pathLst>
                <a:path w="1080000" h="1262947" extrusionOk="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8" name="Google Shape;98;p17"/>
            <p:cNvSpPr/>
            <p:nvPr/>
          </p:nvSpPr>
          <p:spPr>
            <a:xfrm rot="-8100000">
              <a:off x="10614089" y="1424612"/>
              <a:ext cx="269832" cy="540088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99" name="Google Shape;99;p17"/>
          <p:cNvSpPr txBox="1">
            <a:spLocks noGrp="1"/>
          </p:cNvSpPr>
          <p:nvPr>
            <p:ph type="dt" idx="10"/>
          </p:nvPr>
        </p:nvSpPr>
        <p:spPr>
          <a:xfrm>
            <a:off x="413147" y="4880409"/>
            <a:ext cx="1971600" cy="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ftr" idx="11"/>
          </p:nvPr>
        </p:nvSpPr>
        <p:spPr>
          <a:xfrm>
            <a:off x="2519363" y="4880409"/>
            <a:ext cx="4784400" cy="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7461647" y="4880409"/>
            <a:ext cx="1269300" cy="1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3977884" y="4070409"/>
            <a:ext cx="810000" cy="81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4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t="-9830" b="9829"/>
          <a:stretch/>
        </p:blipFill>
        <p:spPr>
          <a:xfrm>
            <a:off x="-2" y="-2"/>
            <a:ext cx="9110845" cy="512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229500" cy="217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818E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/>
        </p:nvSpPr>
        <p:spPr>
          <a:xfrm>
            <a:off x="219900" y="1432850"/>
            <a:ext cx="8704200" cy="29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 sz="1600" b="1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OBJECTIVE:</a:t>
            </a:r>
            <a:r>
              <a:rPr lang="en" sz="1700" b="1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1300" b="1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omfortaa"/>
              <a:buChar char="➢"/>
            </a:pPr>
            <a:r>
              <a:rPr lang="en" sz="13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To adjust the preset system of traffic signals based on the density of traffic on the street. </a:t>
            </a:r>
            <a:endParaRPr sz="13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omfortaa"/>
              <a:buChar char="➢"/>
            </a:pPr>
            <a:r>
              <a:rPr lang="en" sz="13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To detect emergency vehicles stuck in traffic and provide a way. </a:t>
            </a:r>
            <a:endParaRPr sz="13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latin typeface="Comfortaa"/>
                <a:ea typeface="Comfortaa"/>
                <a:cs typeface="Comfortaa"/>
                <a:sym typeface="Comfortaa"/>
              </a:rPr>
              <a:t>MECHANISM:</a:t>
            </a:r>
            <a:endParaRPr sz="1300"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omfortaa"/>
              <a:buChar char="➢"/>
            </a:pPr>
            <a:r>
              <a:rPr lang="en" sz="13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Image processing will analyse the density of traffic in the streets and the duration of the traffic signals   are adjusted accordingly. </a:t>
            </a:r>
            <a:endParaRPr sz="13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omfortaa"/>
              <a:buChar char="➢"/>
            </a:pPr>
            <a:r>
              <a:rPr lang="en" sz="13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The system will automatically detect the emergency vehicle in the video after converting into images  with the help of image pre-processing activities. </a:t>
            </a:r>
            <a:endParaRPr sz="13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7" name="Google Shape;207;p30"/>
          <p:cNvSpPr txBox="1"/>
          <p:nvPr/>
        </p:nvSpPr>
        <p:spPr>
          <a:xfrm>
            <a:off x="219900" y="167750"/>
            <a:ext cx="8704200" cy="12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 sz="1900" b="1">
                <a:solidFill>
                  <a:schemeClr val="dk2"/>
                </a:solidFill>
                <a:highlight>
                  <a:srgbClr val="CCCCCC"/>
                </a:highlight>
              </a:rPr>
              <a:t>FRAMING THE OBJECTIVE TO FIND POSSIBLE SOLUTION </a:t>
            </a:r>
            <a:endParaRPr sz="1900" b="1">
              <a:solidFill>
                <a:schemeClr val="dk2"/>
              </a:solidFill>
              <a:highlight>
                <a:srgbClr val="CCCCCC"/>
              </a:highlight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900" b="1">
                <a:solidFill>
                  <a:schemeClr val="dk2"/>
                </a:solidFill>
                <a:highlight>
                  <a:srgbClr val="CCCCCC"/>
                </a:highlight>
              </a:rPr>
              <a:t>TO THE IDENTIFIED PROBLEM</a:t>
            </a:r>
            <a:endParaRPr sz="1900" b="1">
              <a:solidFill>
                <a:schemeClr val="dk2"/>
              </a:solidFill>
              <a:highlight>
                <a:srgbClr val="CCCCCC"/>
              </a:highlight>
            </a:endParaRPr>
          </a:p>
          <a:p>
            <a:pPr marL="0" marR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rgbClr val="434343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8" name="Google Shape;208;p30"/>
          <p:cNvSpPr/>
          <p:nvPr/>
        </p:nvSpPr>
        <p:spPr>
          <a:xfrm>
            <a:off x="8896800" y="150"/>
            <a:ext cx="247200" cy="5143200"/>
          </a:xfrm>
          <a:prstGeom prst="rect">
            <a:avLst/>
          </a:prstGeom>
          <a:solidFill>
            <a:srgbClr val="0923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F6AB19-5D19-6941-979F-9EE444644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3512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/>
        </p:nvSpPr>
        <p:spPr>
          <a:xfrm>
            <a:off x="228300" y="3808875"/>
            <a:ext cx="8687400" cy="9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TRAFFIC CONTROL SYSTEM</a:t>
            </a:r>
            <a:endParaRPr sz="5800" b="1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6813" y="152400"/>
            <a:ext cx="5170375" cy="33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7E8B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/>
        </p:nvSpPr>
        <p:spPr>
          <a:xfrm>
            <a:off x="2265814" y="2572828"/>
            <a:ext cx="4612369" cy="191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imes New Roman"/>
              <a:buNone/>
            </a:pPr>
            <a:r>
              <a:rPr lang="en" sz="24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Tejashwa</a:t>
            </a:r>
            <a:r>
              <a:rPr lang="en" sz="24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Agarwal	20BAI1009</a:t>
            </a:r>
            <a:endParaRPr sz="24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imes New Roman"/>
              <a:buNone/>
            </a:pPr>
            <a:r>
              <a:rPr lang="en" sz="24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Vinisha</a:t>
            </a:r>
            <a:r>
              <a:rPr lang="en" sz="24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Kingrani</a:t>
            </a:r>
            <a:r>
              <a:rPr lang="en" sz="24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20BPS1009</a:t>
            </a:r>
            <a:endParaRPr sz="24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Times New Roman"/>
              <a:buNone/>
            </a:pPr>
            <a:r>
              <a:rPr lang="en" sz="2400" i="0" u="none" strike="noStrike" cap="none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Ishika</a:t>
            </a:r>
            <a:r>
              <a:rPr lang="en" sz="240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Agarwal	20BPS1084</a:t>
            </a:r>
            <a:endParaRPr sz="2400" i="0" u="none" strike="noStrike" cap="none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Times New Roman"/>
              <a:buNone/>
            </a:pPr>
            <a:r>
              <a:rPr lang="en" sz="2400" i="0" u="none" strike="noStrike" cap="none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Ritik</a:t>
            </a:r>
            <a:r>
              <a:rPr lang="en" sz="240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Tiwari		20BPS1087</a:t>
            </a:r>
            <a:endParaRPr sz="2400" i="0" u="none" strike="noStrike" cap="none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imes New Roman"/>
              <a:buNone/>
            </a:pPr>
            <a:r>
              <a:rPr lang="en" sz="24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Kondhare</a:t>
            </a:r>
            <a:r>
              <a:rPr lang="en" sz="24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Mugdha</a:t>
            </a:r>
            <a:r>
              <a:rPr lang="en" sz="24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	20BPS1095</a:t>
            </a:r>
            <a:endParaRPr sz="2400" i="0" u="none" strike="noStrike" cap="none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0" name="Google Shape;120;p20"/>
          <p:cNvPicPr preferRelativeResize="0"/>
          <p:nvPr/>
        </p:nvPicPr>
        <p:blipFill rotWithShape="1">
          <a:blip r:embed="rId3">
            <a:alphaModFix/>
          </a:blip>
          <a:srcRect l="2566" r="2013"/>
          <a:stretch/>
        </p:blipFill>
        <p:spPr>
          <a:xfrm>
            <a:off x="2038462" y="259700"/>
            <a:ext cx="5067075" cy="175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/>
        </p:nvSpPr>
        <p:spPr>
          <a:xfrm>
            <a:off x="190743" y="2567382"/>
            <a:ext cx="7107204" cy="22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BRAINSTORMING SESSION</a:t>
            </a:r>
            <a:endParaRPr sz="7200" b="1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6775" y="0"/>
            <a:ext cx="5866849" cy="39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/>
          <p:nvPr/>
        </p:nvSpPr>
        <p:spPr>
          <a:xfrm rot="10800000" flipH="1">
            <a:off x="0" y="2490000"/>
            <a:ext cx="3036000" cy="2653500"/>
          </a:xfrm>
          <a:prstGeom prst="halfFrame">
            <a:avLst>
              <a:gd name="adj1" fmla="val 19768"/>
              <a:gd name="adj2" fmla="val 23256"/>
            </a:avLst>
          </a:prstGeom>
          <a:solidFill>
            <a:srgbClr val="087E8B">
              <a:alpha val="519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87E8B"/>
              </a:solidFill>
            </a:endParaRPr>
          </a:p>
        </p:txBody>
      </p:sp>
      <p:sp>
        <p:nvSpPr>
          <p:cNvPr id="142" name="Google Shape;142;p23"/>
          <p:cNvSpPr/>
          <p:nvPr/>
        </p:nvSpPr>
        <p:spPr>
          <a:xfrm flipH="1">
            <a:off x="6108000" y="0"/>
            <a:ext cx="3036000" cy="2653500"/>
          </a:xfrm>
          <a:prstGeom prst="halfFrame">
            <a:avLst>
              <a:gd name="adj1" fmla="val 19768"/>
              <a:gd name="adj2" fmla="val 23256"/>
            </a:avLst>
          </a:prstGeom>
          <a:solidFill>
            <a:srgbClr val="087E8B">
              <a:alpha val="519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87E8B"/>
              </a:solidFill>
            </a:endParaRPr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575" y="2704644"/>
            <a:ext cx="3949901" cy="1915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5174" y="519450"/>
            <a:ext cx="3949901" cy="191515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3"/>
          <p:cNvSpPr/>
          <p:nvPr/>
        </p:nvSpPr>
        <p:spPr>
          <a:xfrm>
            <a:off x="546025" y="2708250"/>
            <a:ext cx="3949800" cy="1915200"/>
          </a:xfrm>
          <a:prstGeom prst="rect">
            <a:avLst/>
          </a:prstGeom>
          <a:noFill/>
          <a:ln w="28575" cap="flat" cmpd="sng">
            <a:solidFill>
              <a:srgbClr val="087E8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3"/>
          <p:cNvSpPr/>
          <p:nvPr/>
        </p:nvSpPr>
        <p:spPr>
          <a:xfrm>
            <a:off x="4575225" y="519425"/>
            <a:ext cx="3949800" cy="1915200"/>
          </a:xfrm>
          <a:prstGeom prst="rect">
            <a:avLst/>
          </a:prstGeom>
          <a:noFill/>
          <a:ln w="28575" cap="flat" cmpd="sng">
            <a:solidFill>
              <a:srgbClr val="087E8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7E8B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/>
        </p:nvSpPr>
        <p:spPr>
          <a:xfrm>
            <a:off x="729900" y="301050"/>
            <a:ext cx="8299500" cy="45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Increasing common air pollutants: NO</a:t>
            </a:r>
            <a:r>
              <a:rPr lang="en" sz="1800" baseline="-250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lang="en" sz="18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, VOCs, CO, SO</a:t>
            </a:r>
            <a:r>
              <a:rPr lang="en" sz="1800" baseline="-250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18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, PM2.5 contribute to global warming.</a:t>
            </a: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9/10 people breathe air with excess CO</a:t>
            </a:r>
            <a:r>
              <a:rPr lang="en" sz="1800" baseline="-250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19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100"/>
              <a:buFont typeface="Calibri"/>
              <a:buChar char="❏"/>
            </a:pPr>
            <a:r>
              <a:rPr lang="en" sz="18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Improper management of waste materials</a:t>
            </a: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Dependency of humans on natural resources</a:t>
            </a: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Over-exploitation of non renewable sources of energy</a:t>
            </a: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Oil &amp; natural gas will get exhausted in another 50-60 years</a:t>
            </a: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Need for better technology for utilising maximum potential of solar &amp; wind energy</a:t>
            </a:r>
            <a:endParaRPr sz="1800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6"/>
          <p:cNvSpPr/>
          <p:nvPr/>
        </p:nvSpPr>
        <p:spPr>
          <a:xfrm>
            <a:off x="0" y="0"/>
            <a:ext cx="664369" cy="51435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6"/>
          <p:cNvSpPr txBox="1"/>
          <p:nvPr/>
        </p:nvSpPr>
        <p:spPr>
          <a:xfrm>
            <a:off x="100" y="44125"/>
            <a:ext cx="664500" cy="50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>
                <a:solidFill>
                  <a:srgbClr val="434343"/>
                </a:solidFill>
                <a:latin typeface="Comic Sans MS"/>
                <a:ea typeface="Comic Sans MS"/>
                <a:cs typeface="Comic Sans MS"/>
                <a:sym typeface="Comic Sans MS"/>
              </a:rPr>
              <a:t>I</a:t>
            </a:r>
            <a:endParaRPr sz="1100" b="1">
              <a:solidFill>
                <a:srgbClr val="434343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>
                <a:solidFill>
                  <a:srgbClr val="434343"/>
                </a:solidFill>
                <a:latin typeface="Comic Sans MS"/>
                <a:ea typeface="Comic Sans MS"/>
                <a:cs typeface="Comic Sans MS"/>
                <a:sym typeface="Comic Sans MS"/>
              </a:rPr>
              <a:t>S</a:t>
            </a:r>
            <a:endParaRPr sz="1100" b="1">
              <a:solidFill>
                <a:srgbClr val="434343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>
                <a:solidFill>
                  <a:srgbClr val="434343"/>
                </a:solidFill>
                <a:latin typeface="Comic Sans MS"/>
                <a:ea typeface="Comic Sans MS"/>
                <a:cs typeface="Comic Sans MS"/>
                <a:sym typeface="Comic Sans MS"/>
              </a:rPr>
              <a:t>S</a:t>
            </a:r>
            <a:endParaRPr sz="1100" b="1">
              <a:solidFill>
                <a:srgbClr val="434343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>
                <a:solidFill>
                  <a:srgbClr val="434343"/>
                </a:solidFill>
                <a:latin typeface="Comic Sans MS"/>
                <a:ea typeface="Comic Sans MS"/>
                <a:cs typeface="Comic Sans MS"/>
                <a:sym typeface="Comic Sans MS"/>
              </a:rPr>
              <a:t>U</a:t>
            </a:r>
            <a:endParaRPr sz="1100" b="1">
              <a:solidFill>
                <a:srgbClr val="434343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>
                <a:solidFill>
                  <a:srgbClr val="434343"/>
                </a:solidFill>
                <a:latin typeface="Comic Sans MS"/>
                <a:ea typeface="Comic Sans MS"/>
                <a:cs typeface="Comic Sans MS"/>
                <a:sym typeface="Comic Sans MS"/>
              </a:rPr>
              <a:t>E</a:t>
            </a:r>
            <a:endParaRPr sz="1100" b="1">
              <a:solidFill>
                <a:srgbClr val="434343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>
                <a:solidFill>
                  <a:srgbClr val="434343"/>
                </a:solidFill>
                <a:latin typeface="Comic Sans MS"/>
                <a:ea typeface="Comic Sans MS"/>
                <a:cs typeface="Comic Sans MS"/>
                <a:sym typeface="Comic Sans MS"/>
              </a:rPr>
              <a:t>S</a:t>
            </a:r>
            <a:endParaRPr sz="1400" b="1">
              <a:solidFill>
                <a:srgbClr val="434343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70" name="Google Shape;17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2525" y="751125"/>
            <a:ext cx="2706275" cy="269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885825" cy="112854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7"/>
          <p:cNvSpPr txBox="1"/>
          <p:nvPr/>
        </p:nvSpPr>
        <p:spPr>
          <a:xfrm>
            <a:off x="900125" y="152975"/>
            <a:ext cx="3948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Lato"/>
                <a:ea typeface="Lato"/>
                <a:cs typeface="Lato"/>
                <a:sym typeface="Lato"/>
              </a:rPr>
              <a:t>Weather tracking system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7" name="Google Shape;177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8215312" y="564269"/>
            <a:ext cx="928688" cy="112854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/>
          <p:nvPr/>
        </p:nvSpPr>
        <p:spPr>
          <a:xfrm>
            <a:off x="5081675" y="860750"/>
            <a:ext cx="3133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Lato"/>
                <a:ea typeface="Lato"/>
                <a:cs typeface="Lato"/>
                <a:sym typeface="Lato"/>
              </a:rPr>
              <a:t>Rotating solar panel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9" name="Google Shape;17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97289"/>
            <a:ext cx="885825" cy="112854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7"/>
          <p:cNvSpPr txBox="1"/>
          <p:nvPr/>
        </p:nvSpPr>
        <p:spPr>
          <a:xfrm>
            <a:off x="900125" y="3051375"/>
            <a:ext cx="39486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Lato"/>
                <a:ea typeface="Lato"/>
                <a:cs typeface="Lato"/>
                <a:sym typeface="Lato"/>
              </a:rPr>
              <a:t>Alternative electrolytes in batteries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1" name="Google Shape;181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8215311" y="2011480"/>
            <a:ext cx="928688" cy="112854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7"/>
          <p:cNvSpPr txBox="1"/>
          <p:nvPr/>
        </p:nvSpPr>
        <p:spPr>
          <a:xfrm>
            <a:off x="5081705" y="2257175"/>
            <a:ext cx="3133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Lato"/>
                <a:ea typeface="Lato"/>
                <a:cs typeface="Lato"/>
                <a:sym typeface="Lato"/>
              </a:rPr>
              <a:t>CFC filters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3" name="Google Shape;183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88" y="3012820"/>
            <a:ext cx="885825" cy="1128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8215311" y="3717064"/>
            <a:ext cx="928688" cy="112854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7"/>
          <p:cNvSpPr txBox="1"/>
          <p:nvPr/>
        </p:nvSpPr>
        <p:spPr>
          <a:xfrm>
            <a:off x="5081825" y="3717075"/>
            <a:ext cx="3133500" cy="13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Lato"/>
                <a:ea typeface="Lato"/>
                <a:cs typeface="Lato"/>
                <a:sym typeface="Lato"/>
              </a:rPr>
              <a:t>Traffic control system to reduce engine idling in jams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27"/>
          <p:cNvSpPr txBox="1"/>
          <p:nvPr/>
        </p:nvSpPr>
        <p:spPr>
          <a:xfrm>
            <a:off x="900125" y="1370575"/>
            <a:ext cx="3948600" cy="13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Lato"/>
                <a:ea typeface="Lato"/>
                <a:cs typeface="Lato"/>
                <a:sym typeface="Lato"/>
              </a:rPr>
              <a:t>Synthesizing biofilms and bricks from fruit peels and organic waste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408025" y="296725"/>
            <a:ext cx="84075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latin typeface="Merriweather"/>
                <a:ea typeface="Merriweather"/>
                <a:cs typeface="Merriweather"/>
                <a:sym typeface="Merriweather"/>
              </a:rPr>
              <a:t>PROBLEMS  IDENTIFIED</a:t>
            </a:r>
            <a:endParaRPr sz="2900" b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2" name="Google Shape;192;p28"/>
          <p:cNvSpPr txBox="1"/>
          <p:nvPr/>
        </p:nvSpPr>
        <p:spPr>
          <a:xfrm>
            <a:off x="3536150" y="1276275"/>
            <a:ext cx="5168400" cy="3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Impatient vehicle owners leave their engines idling leading to colossal fuel wastage and health hazards due to exhaust fumes.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Wasting fuel leads to air pollution due to the toxic fumes from the car exhaust.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Need for proper traffic management at such busy sites to help conserve precious petroleum imports and preserve our environment.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Emergency vehicles like ambulance and fire truck need to be given way quickly.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9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93" name="Google Shape;19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675" y="1500188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/>
        </p:nvSpPr>
        <p:spPr>
          <a:xfrm>
            <a:off x="346175" y="247275"/>
            <a:ext cx="84201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Arial Rounded"/>
                <a:ea typeface="Arial Rounded"/>
                <a:cs typeface="Arial Rounded"/>
                <a:sym typeface="Arial Rounded"/>
              </a:rPr>
              <a:t>BACKGROUND WORK DONE</a:t>
            </a:r>
            <a:endParaRPr sz="29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99" name="Google Shape;199;p29"/>
          <p:cNvSpPr txBox="1"/>
          <p:nvPr/>
        </p:nvSpPr>
        <p:spPr>
          <a:xfrm>
            <a:off x="4670925" y="1016050"/>
            <a:ext cx="4194300" cy="39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 b="1" i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Technical University of Sofia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suggested smart traffic control system which consist a combination of two independent systems. The combination of these two systems can easily control the traffic and help emergency vehicles to reach their destinations on time.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MECHANISM: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Combination of two independent systems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lphaL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First system uses RFID, smart semaphores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AutoNum type="alphaLcPeriod"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Second system uses stroboscope lights and sensors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MAIN AIM: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To control the traffic and help emergency vehicles to reach their destinations on time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9"/>
          <p:cNvSpPr txBox="1"/>
          <p:nvPr/>
        </p:nvSpPr>
        <p:spPr>
          <a:xfrm>
            <a:off x="112925" y="1028400"/>
            <a:ext cx="4361700" cy="20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 b="1" i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Lebanese University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proposed a system to evaluate the traffic density using IR sensors and accomplishes dynamic timing slots with different levels.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MECHANISM: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PIC microcontroller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MAIN AIM: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To control traffic light using an embedded system to monitor and control vehicular traffic flow at road intersection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1" name="Google Shape;20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243200" y="3253450"/>
            <a:ext cx="2101151" cy="173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421</Words>
  <Application>Microsoft Macintosh PowerPoint</Application>
  <PresentationFormat>On-screen Show (16:9)</PresentationFormat>
  <Paragraphs>54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6" baseType="lpstr">
      <vt:lpstr>Montserrat</vt:lpstr>
      <vt:lpstr>Lato</vt:lpstr>
      <vt:lpstr>Play</vt:lpstr>
      <vt:lpstr>Oswald</vt:lpstr>
      <vt:lpstr>Comic Sans MS</vt:lpstr>
      <vt:lpstr>Merriweather</vt:lpstr>
      <vt:lpstr>Calibri</vt:lpstr>
      <vt:lpstr>Roboto</vt:lpstr>
      <vt:lpstr>Gill Sans</vt:lpstr>
      <vt:lpstr>Times New Roman</vt:lpstr>
      <vt:lpstr>Comfortaa</vt:lpstr>
      <vt:lpstr>Arial</vt:lpstr>
      <vt:lpstr>Arial Rounded</vt:lpstr>
      <vt:lpstr>Playfair Display</vt:lpstr>
      <vt:lpstr>Pop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Ritik Tiwari</cp:lastModifiedBy>
  <cp:revision>3</cp:revision>
  <dcterms:modified xsi:type="dcterms:W3CDTF">2021-04-09T09:02:07Z</dcterms:modified>
</cp:coreProperties>
</file>